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1"/>
    <p:restoredTop sz="94710"/>
  </p:normalViewPr>
  <p:slideViewPr>
    <p:cSldViewPr snapToGrid="0">
      <p:cViewPr varScale="1">
        <p:scale>
          <a:sx n="75" d="100"/>
          <a:sy n="75" d="100"/>
        </p:scale>
        <p:origin x="160" y="2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fb98a69e7_1_2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fb98a69e7_1_2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fb98a69e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fb98a69e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09772f3c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09772f3c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fb98a69e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fb98a69e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fb98a69e7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fb98a69e7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6b6e496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6b6e496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09772f3c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09772f3c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fb98a69e7_1_2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fb98a69e7_1_2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09772f3c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09772f3c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fb98a69e7_1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fb98a69e7_1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fb98a69e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fb98a69e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50a7bb0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50a7bb0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fb98a69e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fb98a69e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fb98a69e7_1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0fb98a69e7_1_2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6b6e496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6b6e496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6b6e4961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6b6e4961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6b6e4961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6b6e4961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6b6e4961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6b6e4961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fb98a69e7_1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fb98a69e7_1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15420e0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15420e0c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15420e0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15420e0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fb98a69e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fb98a69e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fb98a69e7_1_2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fb98a69e7_1_2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65b6849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65b6849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65b6849d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65b6849d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65b6849d4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65b6849d4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65b6849d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65b6849d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15420e0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15420e0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fb98a69e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fb98a69e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6b6e4961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6b6e4961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fb98a69e7_1_2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fb98a69e7_1_2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fb98a69e7_1_2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0fb98a69e7_1_2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fb98a69e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fb98a69e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6b6e496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6b6e496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fb98a69e7_1_2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0fb98a69e7_1_2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6b6e4961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6b6e4961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fb98a69e7_1_2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fb98a69e7_1_2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4679cb45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4679cb45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fb98a69e7_1_2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fb98a69e7_1_2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fb98a69e7_1_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0fb98a69e7_1_2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fb98a69e7_1_2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fb98a69e7_1_2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fb98a69e7_1_2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fb98a69e7_1_2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fb98a69e7_1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fb98a69e7_1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48650" y="738975"/>
            <a:ext cx="4863300" cy="14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BERT: Pre-training of Deep Bidirectional Transformers for Language Understanding</a:t>
            </a:r>
            <a:endParaRPr sz="24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883964" y="4350900"/>
            <a:ext cx="2961501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			       Reporter: </a:t>
            </a:r>
            <a:r>
              <a:rPr lang="en" dirty="0" err="1"/>
              <a:t>Jiakai</a:t>
            </a:r>
            <a:r>
              <a:rPr lang="en" dirty="0"/>
              <a:t> 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Date: November 22, 2024</a:t>
            </a:r>
            <a:endParaRPr sz="1050" dirty="0">
              <a:solidFill>
                <a:srgbClr val="0E0E0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61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48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2.5 BERT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66450" y="1622375"/>
            <a:ext cx="3824100" cy="19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/>
              <a:t>1、实现细节：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/>
              <a:t>两个步骤：1)预训练 2)微调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/>
              <a:t>预训练，模型在没有标号的数据上训练；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/>
              <a:t>微调时，BERT模型首先被初始化为预训练的权重，所有的权重在微调时都会被参与训练，每个下游任务都会创建一个新的BERT模型，用最早预训练好的BERT模型进行初始化，每个下游任务根据自己的数据训练自己的模型。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sz="1300"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4572000" y="608000"/>
            <a:ext cx="4260300" cy="3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模型的架构：多层的双向的transformer编码器。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调了三个参数：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L：transformer块的个数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H：隐藏层大小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A：自注意力机制中多头的头的个数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两个模型：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BERT-Base（12层，宽度768，头的个数12，总共可以学习的参数为1个亿）、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BERT-Large（24层，宽度1024，头的个数为16，可学习的参数3.4亿）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BERT-Base和GPT的模型大小差不多，BERT-Large用于刷榜。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390200" y="4199300"/>
            <a:ext cx="2218200" cy="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最初发布的BERT版本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25" y="267650"/>
            <a:ext cx="7489085" cy="380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63000" cy="3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两个任务：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1、完形填空【MLM，Masked Language Model】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2、下一句预测【NSP，Next Sentence Prediction】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预训练语料库：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1、BooksCorpus（包含8亿个单词）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2、英文维基百科（包含25亿个单词）。对于维基百科的部分，只提取了文本段落，忽略了列表、表格和标题等内容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使用文档级别的语料库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4572000" y="608000"/>
            <a:ext cx="4260300" cy="4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模型的架构：多层的双向的transformer编码器。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调了三个参数：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L：transformer块的个数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H：隐藏层大小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A：自注意力机制中多头的头的个数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两个模型：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BERT-Base（12层，宽度768，头的个数12，总共可以学习的参数为1个亿）、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BERT-Large（24层，宽度1024，头的个数为16，可学习的参数3.4亿）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00"/>
              <a:t>BERT Base和GPT的模型大小差不多，BERT Large用于刷榜。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1200"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79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预训练BERT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3931500" y="4109800"/>
            <a:ext cx="12810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MLM任务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" y="469650"/>
            <a:ext cx="5878323" cy="342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675" y="469650"/>
            <a:ext cx="2896050" cy="34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4194975" y="4087875"/>
            <a:ext cx="9150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NSP任务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50" y="637675"/>
            <a:ext cx="5371274" cy="30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999" y="1449900"/>
            <a:ext cx="3034276" cy="224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75" y="934375"/>
            <a:ext cx="6062325" cy="34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449375" y="716175"/>
            <a:ext cx="2995500" cy="24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2、BERT的输入表示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输入表示的目标: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A.能够灵活表示单个句子或句子对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B.为各种下游任务提供统一的输入格式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3860600" y="279600"/>
            <a:ext cx="5053200" cy="45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输入序列的构成: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A.Token Embedding: WordPiece分词,映射到30000的词表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B.Special Token: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[CLS]用于分类任务的序列表示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[SEP]用于分隔句子对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C.Learned Segment Embedding: 区分句子A和句子B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D.Positional Embedding: 编码Token的位置信息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输入Embedding的计算: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每个Token的输入Embedding是Token Embedding、Segment Embedding和Positional Embedding三者之和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902550" y="3801700"/>
            <a:ext cx="73389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220"/>
              <a:t>对每个词元进入BERT的向量表示=词元本身的Embedding+在哪个句子的Embedding+位置的Embedding</a:t>
            </a:r>
            <a:endParaRPr sz="12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220"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75" y="784875"/>
            <a:ext cx="7490452" cy="279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424050" y="1189925"/>
            <a:ext cx="6467100" cy="3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1.自注意力机制的应用：BERT通过自注意力机制统一了文本对的编码和双向交叉注意力。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2.输入设计：句子A和句子B在微调时分别适应不同任务（复述、蕴涵、问答等）。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3.输出方式：使用[CLS]表示进行分类任务，token级表示用于序列标注或问答任务。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4.计算成本：微调成本较低，单个Cloud TPU在一小时内可完成。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79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微调BERT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3530200" y="4307150"/>
            <a:ext cx="309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BERT的预训练和微调</a:t>
            </a:r>
            <a:endParaRPr sz="1600"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749" y="694125"/>
            <a:ext cx="6126501" cy="341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Toc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1、引言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2、BERT论文讲解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3、核心代码复现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4、BERT的创新点、影响、应用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5、BERT的局限性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6、BERT的后续发展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7、思考题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8、总结与归纳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6061925" y="4591525"/>
            <a:ext cx="16533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NLP范式进化路线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588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492" y="843125"/>
            <a:ext cx="3380307" cy="262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body" idx="1"/>
          </p:nvPr>
        </p:nvSpPr>
        <p:spPr>
          <a:xfrm>
            <a:off x="3786425" y="4060575"/>
            <a:ext cx="11055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BERT概览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400" y="488525"/>
            <a:ext cx="7003197" cy="33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 实验</a:t>
            </a:r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55100" cy="24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对每个下游任务构造输入、输出。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GLUE：包含多个数据集，句子层面的任务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SQuAD：一段话，问一个问题，把答案找出来，找出答案对应的小的片段。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SWAG：判断两个句子之间的关系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5359975" y="4229050"/>
            <a:ext cx="14634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en" sz="1520"/>
              <a:t>GLUE测试效果</a:t>
            </a:r>
            <a:endParaRPr sz="1520"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375" y="1141263"/>
            <a:ext cx="6084901" cy="28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50" y="1654500"/>
            <a:ext cx="2682025" cy="20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5515850" y="4350300"/>
            <a:ext cx="25890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en" sz="1520"/>
              <a:t>SQuAD 1.1数据集测试效果</a:t>
            </a:r>
            <a:endParaRPr sz="1520"/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25" y="1145600"/>
            <a:ext cx="3441450" cy="285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925" y="472775"/>
            <a:ext cx="3951805" cy="37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5515850" y="4350300"/>
            <a:ext cx="25890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en" sz="1520"/>
              <a:t>SQuAD 2.0数据集测试效果</a:t>
            </a:r>
            <a:endParaRPr sz="1520"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050" y="621700"/>
            <a:ext cx="3997100" cy="372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25" y="318675"/>
            <a:ext cx="3006568" cy="45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5342675" y="4116500"/>
            <a:ext cx="25890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en" sz="1520"/>
              <a:t>SWAG数据集测试效果</a:t>
            </a:r>
            <a:endParaRPr sz="1520"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975" y="856375"/>
            <a:ext cx="4773000" cy="31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00" y="1179625"/>
            <a:ext cx="3777175" cy="2655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2.7 消融研究</a:t>
            </a:r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body" idx="1"/>
          </p:nvPr>
        </p:nvSpPr>
        <p:spPr>
          <a:xfrm>
            <a:off x="489075" y="1215825"/>
            <a:ext cx="28302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1、去掉任何一下NSP、MLM，对于效果都会打折。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2、模型越大，效果越好。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3、如果不用BERT做微调，将BERT的特征作为静态特征输入，效果没有微调那么好，用BERT的话，你应该用微调。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925" y="661250"/>
            <a:ext cx="468096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body" idx="1"/>
          </p:nvPr>
        </p:nvSpPr>
        <p:spPr>
          <a:xfrm>
            <a:off x="1831950" y="4510075"/>
            <a:ext cx="58959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520"/>
              <a:t>BERT在命名实体识别任务上的特征提取方法和微调方法对比</a:t>
            </a:r>
            <a:endParaRPr sz="1520"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913" y="169300"/>
            <a:ext cx="5156174" cy="41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625" y="0"/>
            <a:ext cx="4345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22925" y="90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1、引言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25" y="756213"/>
            <a:ext cx="8134902" cy="33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640575" y="4245600"/>
            <a:ext cx="20853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语言模型的发展历史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3、核心代码复现</a:t>
            </a:r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000" y="0"/>
            <a:ext cx="4604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50" y="1170125"/>
            <a:ext cx="3535602" cy="32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title"/>
          </p:nvPr>
        </p:nvSpPr>
        <p:spPr>
          <a:xfrm>
            <a:off x="156000" y="394500"/>
            <a:ext cx="38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微调BERT模型，用于问答</a:t>
            </a:r>
            <a:endParaRPr sz="2120"/>
          </a:p>
        </p:txBody>
      </p:sp>
      <p:sp>
        <p:nvSpPr>
          <p:cNvPr id="249" name="Google Shape;249;p43"/>
          <p:cNvSpPr txBox="1">
            <a:spLocks noGrp="1"/>
          </p:cNvSpPr>
          <p:nvPr>
            <p:ph type="body" idx="1"/>
          </p:nvPr>
        </p:nvSpPr>
        <p:spPr>
          <a:xfrm>
            <a:off x="311700" y="1337725"/>
            <a:ext cx="34941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1、用SQuAD 1.1数据集微调BERT-base-uncased</a:t>
            </a:r>
            <a:endParaRPr dirty="0"/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500" y="0"/>
            <a:ext cx="5563499" cy="495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156000" y="394500"/>
            <a:ext cx="38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微调BERT模型，用于问答</a:t>
            </a:r>
            <a:endParaRPr sz="2120"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1"/>
          </p:nvPr>
        </p:nvSpPr>
        <p:spPr>
          <a:xfrm>
            <a:off x="311700" y="1337725"/>
            <a:ext cx="34941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1、用SQuAD 2.0数据集微调BERT-base-uncased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00" y="0"/>
            <a:ext cx="55185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156000" y="394500"/>
            <a:ext cx="38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微调BERT模型，用于问答</a:t>
            </a:r>
            <a:endParaRPr sz="2120"/>
          </a:p>
        </p:txBody>
      </p:sp>
      <p:sp>
        <p:nvSpPr>
          <p:cNvPr id="263" name="Google Shape;263;p45"/>
          <p:cNvSpPr txBox="1">
            <a:spLocks noGrp="1"/>
          </p:cNvSpPr>
          <p:nvPr>
            <p:ph type="body" idx="1"/>
          </p:nvPr>
        </p:nvSpPr>
        <p:spPr>
          <a:xfrm>
            <a:off x="311700" y="1337725"/>
            <a:ext cx="34941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1、用CMRC2018数据集微调BERT-base-chinese</a:t>
            </a:r>
            <a:endParaRPr/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900" y="0"/>
            <a:ext cx="50301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>
            <a:spLocks noGrp="1"/>
          </p:cNvSpPr>
          <p:nvPr>
            <p:ph type="title"/>
          </p:nvPr>
        </p:nvSpPr>
        <p:spPr>
          <a:xfrm>
            <a:off x="156000" y="394500"/>
            <a:ext cx="38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微调BERT模型，用于问答</a:t>
            </a:r>
            <a:endParaRPr sz="2120"/>
          </a:p>
        </p:txBody>
      </p:sp>
      <p:sp>
        <p:nvSpPr>
          <p:cNvPr id="270" name="Google Shape;270;p46"/>
          <p:cNvSpPr txBox="1">
            <a:spLocks noGrp="1"/>
          </p:cNvSpPr>
          <p:nvPr>
            <p:ph type="body" idx="1"/>
          </p:nvPr>
        </p:nvSpPr>
        <p:spPr>
          <a:xfrm>
            <a:off x="311700" y="1337725"/>
            <a:ext cx="34941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1、用Chinese-SQuAD2.0数据集微调BERT-base-chinese</a:t>
            </a:r>
            <a:endParaRPr/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0"/>
            <a:ext cx="4495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00" y="3634350"/>
            <a:ext cx="4380526" cy="8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3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4、BERT的创新点、影响、应用</a:t>
            </a:r>
            <a:endParaRPr/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1"/>
          </p:nvPr>
        </p:nvSpPr>
        <p:spPr>
          <a:xfrm>
            <a:off x="474425" y="1017725"/>
            <a:ext cx="7758300" cy="3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02"/>
              <a:t>创新点</a:t>
            </a:r>
            <a:endParaRPr sz="1802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802"/>
              <a:t>1、双向性</a:t>
            </a:r>
            <a:endParaRPr sz="1802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802"/>
              <a:t>2、预训练任务设计</a:t>
            </a:r>
            <a:endParaRPr sz="1802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802"/>
              <a:t>3、统一的模型架构</a:t>
            </a:r>
            <a:endParaRPr sz="1802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802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802"/>
              <a:t>影响：</a:t>
            </a:r>
            <a:endParaRPr sz="1802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802"/>
              <a:t>1、当时在11项NLP任务上取得SOTA结果</a:t>
            </a:r>
            <a:endParaRPr sz="1802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802"/>
              <a:t>2、架构创新</a:t>
            </a:r>
            <a:endParaRPr sz="1802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802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802"/>
              <a:t>应用：</a:t>
            </a:r>
            <a:endParaRPr sz="1802"/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802"/>
              <a:t>分类任务、序列标注、问答系统等</a:t>
            </a:r>
            <a:endParaRPr sz="1802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>
            <a:spLocks noGrp="1"/>
          </p:cNvSpPr>
          <p:nvPr>
            <p:ph type="body" idx="1"/>
          </p:nvPr>
        </p:nvSpPr>
        <p:spPr>
          <a:xfrm>
            <a:off x="3726849" y="4141650"/>
            <a:ext cx="1608475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 err="1"/>
              <a:t>BERT的应用</a:t>
            </a:r>
            <a:endParaRPr sz="1600" dirty="0"/>
          </a:p>
        </p:txBody>
      </p:sp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88" y="403475"/>
            <a:ext cx="7572424" cy="354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75" y="75775"/>
            <a:ext cx="5362624" cy="485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5、BERT局限性</a:t>
            </a:r>
            <a:endParaRPr/>
          </a:p>
        </p:txBody>
      </p:sp>
      <p:sp>
        <p:nvSpPr>
          <p:cNvPr id="295" name="Google Shape;295;p50"/>
          <p:cNvSpPr txBox="1">
            <a:spLocks noGrp="1"/>
          </p:cNvSpPr>
          <p:nvPr>
            <p:ph type="body" idx="1"/>
          </p:nvPr>
        </p:nvSpPr>
        <p:spPr>
          <a:xfrm>
            <a:off x="554150" y="1401000"/>
            <a:ext cx="7365600" cy="23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1、计算复杂度和资源需求</a:t>
            </a:r>
            <a:endParaRPr sz="21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2、输入长度限制</a:t>
            </a:r>
            <a:endParaRPr sz="21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3、预训练和微调不一致性</a:t>
            </a:r>
            <a:endParaRPr sz="21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4、架构约束</a:t>
            </a:r>
            <a:endParaRPr sz="2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6、BERT的后续发展</a:t>
            </a:r>
            <a:endParaRPr/>
          </a:p>
        </p:txBody>
      </p:sp>
      <p:sp>
        <p:nvSpPr>
          <p:cNvPr id="301" name="Google Shape;301;p51"/>
          <p:cNvSpPr txBox="1">
            <a:spLocks noGrp="1"/>
          </p:cNvSpPr>
          <p:nvPr>
            <p:ph type="body" idx="1"/>
          </p:nvPr>
        </p:nvSpPr>
        <p:spPr>
          <a:xfrm>
            <a:off x="436850" y="1194425"/>
            <a:ext cx="7593900" cy="3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1、变体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a.RoBERTa via: https://arxiv.org/abs/1907.11692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优化了预训练方案等设置。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b.DistilBERT via: https://arxiv.org/abs/1910.01108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BERT的轻量版本。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c.ALBERT via: https://arxiv.org/abs/1909.11942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通过减少参数数量和改进预训练任务来提高 BERT 的效率和性能。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d.SentenceBERT via: https://arxiv.org/abs/1908.10084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生成句子级别的Embedding。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785225" y="3992575"/>
            <a:ext cx="14493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BERT模型问世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75" y="684575"/>
            <a:ext cx="8140027" cy="30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>
            <a:spLocks noGrp="1"/>
          </p:cNvSpPr>
          <p:nvPr>
            <p:ph type="body" idx="1"/>
          </p:nvPr>
        </p:nvSpPr>
        <p:spPr>
          <a:xfrm>
            <a:off x="4124425" y="4225675"/>
            <a:ext cx="19368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xxx-BERT模型种类丰富。</a:t>
            </a:r>
            <a:endParaRPr sz="1200"/>
          </a:p>
        </p:txBody>
      </p:sp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875" y="498175"/>
            <a:ext cx="5976399" cy="359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>
            <a:spLocks noGrp="1"/>
          </p:cNvSpPr>
          <p:nvPr>
            <p:ph type="title"/>
          </p:nvPr>
        </p:nvSpPr>
        <p:spPr>
          <a:xfrm>
            <a:off x="349800" y="452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7、思考题</a:t>
            </a:r>
            <a:endParaRPr dirty="0"/>
          </a:p>
        </p:txBody>
      </p:sp>
      <p:sp>
        <p:nvSpPr>
          <p:cNvPr id="313" name="Google Shape;313;p53"/>
          <p:cNvSpPr txBox="1">
            <a:spLocks noGrp="1"/>
          </p:cNvSpPr>
          <p:nvPr>
            <p:ph type="body" idx="1"/>
          </p:nvPr>
        </p:nvSpPr>
        <p:spPr>
          <a:xfrm>
            <a:off x="349800" y="1167725"/>
            <a:ext cx="86343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 err="1"/>
              <a:t>大家可以使用下面题目看一下自己有没有真的掌握BERT模型</a:t>
            </a:r>
            <a:r>
              <a:rPr lang="en" dirty="0"/>
              <a:t>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1、BERT分为哪两种任务，各自的作用是什么？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2、在计算MLM预训练任务的损失函数的时候，参与计算的Tokens有哪些？是全部的15%的词汇还是15%词汇中真正被Mask的那些tokens？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3、在实现损失函数的时候，怎么确保没有被 Mask </a:t>
            </a:r>
            <a:r>
              <a:rPr lang="en" dirty="0" err="1"/>
              <a:t>的函数不参与到损失计算中去</a:t>
            </a:r>
            <a:r>
              <a:rPr lang="en" dirty="0"/>
              <a:t>？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4、BERT的三个Embedding为什么直接相加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5、BERT的优缺点分别是什么？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6、你知道有哪些针对BERT的缺点做优化的模型？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7、BERT怎么用在生成模型中？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3137"/>
              <a:buFont typeface="Arial"/>
              <a:buNone/>
            </a:pPr>
            <a:r>
              <a:rPr lang="en" dirty="0"/>
              <a:t>8、LLM大行其道的当下，BERT过时了吗？</a:t>
            </a:r>
            <a:endParaRPr sz="255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>
            <a:spLocks noGrp="1"/>
          </p:cNvSpPr>
          <p:nvPr>
            <p:ph type="title"/>
          </p:nvPr>
        </p:nvSpPr>
        <p:spPr>
          <a:xfrm>
            <a:off x="349800" y="452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其余思考题</a:t>
            </a:r>
            <a:endParaRPr/>
          </a:p>
        </p:txBody>
      </p:sp>
      <p:sp>
        <p:nvSpPr>
          <p:cNvPr id="319" name="Google Shape;319;p54"/>
          <p:cNvSpPr txBox="1">
            <a:spLocks noGrp="1"/>
          </p:cNvSpPr>
          <p:nvPr>
            <p:ph type="body" idx="1"/>
          </p:nvPr>
        </p:nvSpPr>
        <p:spPr>
          <a:xfrm>
            <a:off x="260550" y="947400"/>
            <a:ext cx="8699100" cy="3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为啥BERT没有像GPT那样扩展到超大规模？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1、训练效率问题: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BERT的训练非常耗时, 因为它使用掩码语言模型(masked language modeling)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在训练时, 每个序列中只有少量被遮蔽的标记(tokens)会产生训练信号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这意味着大部分输入数据并不能直接贡献于模型的学习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2、与GPT的对比: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GPT这样的传统生成式语言模型可以从序列中的每个标记获得训练信号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这使得GPT的训练效率要高得多, 因为每个输入token都在参与学习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3、成本影响: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由于BERT需要处理更多的标记才能达到与GPT相同的学习效果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这意味着训练一个与大型GPT模型相当规模的BERT模型需要付出数倍的计算资源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50"/>
              <a:t>即使对于大公司来说, 这样的训练成本也是难以承受的</a:t>
            </a: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15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>
            <a:spLocks noGrp="1"/>
          </p:cNvSpPr>
          <p:nvPr>
            <p:ph type="title"/>
          </p:nvPr>
        </p:nvSpPr>
        <p:spPr>
          <a:xfrm>
            <a:off x="349800" y="452650"/>
            <a:ext cx="246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8、总结与归纳</a:t>
            </a:r>
            <a:endParaRPr/>
          </a:p>
        </p:txBody>
      </p:sp>
      <p:sp>
        <p:nvSpPr>
          <p:cNvPr id="325" name="Google Shape;325;p55"/>
          <p:cNvSpPr txBox="1">
            <a:spLocks noGrp="1"/>
          </p:cNvSpPr>
          <p:nvPr>
            <p:ph type="body" idx="1"/>
          </p:nvPr>
        </p:nvSpPr>
        <p:spPr>
          <a:xfrm>
            <a:off x="415750" y="1090800"/>
            <a:ext cx="7998900" cy="3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err="1">
                <a:solidFill>
                  <a:schemeClr val="dk1"/>
                </a:solidFill>
              </a:rPr>
              <a:t>BERT是近年来NLP领域最重要的突破之一</a:t>
            </a:r>
            <a:r>
              <a:rPr lang="en" sz="1600" dirty="0">
                <a:solidFill>
                  <a:schemeClr val="dk1"/>
                </a:solidFill>
              </a:rPr>
              <a:t>。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</a:rPr>
              <a:t>它通过引入MLM和NSP两种预训练任务,率先实现了基于Transformer的真正双向语言表征学习。同时,BERT提出了"预训练-微调"的两阶段迁移学习范式,使得下游任务可以用相同的网络架构实现端到端训练,极大简化了模型开发流程。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</a:rPr>
              <a:t>BERT的理论创新主要体现在:双向建模能力、统一框架适配能力、预训练-微调范式的推广。实践影响主要体现在:刷新11项NLP任务SOTA、催生大量后续预训练模型、推动工业界广泛应用落地。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</a:rPr>
              <a:t>当然,BERT也存在一些局限性,如预训练代价大等。后续工作如RoBERTa、ALBERT等从不同角度对BERT进行了改进和扩展。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err="1">
                <a:solidFill>
                  <a:schemeClr val="dk1"/>
                </a:solidFill>
              </a:rPr>
              <a:t>BERT并没有过时，目前大多在在很底层的地方发挥基础作用</a:t>
            </a:r>
            <a:r>
              <a:rPr lang="en" sz="1600" dirty="0">
                <a:solidFill>
                  <a:schemeClr val="dk1"/>
                </a:solidFill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>
            <a:spLocks noGrp="1"/>
          </p:cNvSpPr>
          <p:nvPr>
            <p:ph type="title"/>
          </p:nvPr>
        </p:nvSpPr>
        <p:spPr>
          <a:xfrm>
            <a:off x="349800" y="452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BERT和智能问答方向结合的思考</a:t>
            </a:r>
            <a:endParaRPr/>
          </a:p>
        </p:txBody>
      </p:sp>
      <p:sp>
        <p:nvSpPr>
          <p:cNvPr id="331" name="Google Shape;331;p56"/>
          <p:cNvSpPr txBox="1">
            <a:spLocks noGrp="1"/>
          </p:cNvSpPr>
          <p:nvPr>
            <p:ph type="body" idx="1"/>
          </p:nvPr>
        </p:nvSpPr>
        <p:spPr>
          <a:xfrm>
            <a:off x="469150" y="1167725"/>
            <a:ext cx="2609700" cy="3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1、BERT在抽取式问答方面可以应用。但有很多局限性。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2、问答的新范式：LLM+RAG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结合LLM和语义检索的优势，利用外部知识提升LLM知识能力。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LLM+RAG里面，文本嵌入(Embedding)的底层用到BERT模型。Reranker底层也用到了BERT模型。</a:t>
            </a:r>
            <a:endParaRPr sz="1300"/>
          </a:p>
        </p:txBody>
      </p:sp>
      <p:pic>
        <p:nvPicPr>
          <p:cNvPr id="332" name="Google Shape;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650" y="1167725"/>
            <a:ext cx="5540849" cy="3032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6"/>
          <p:cNvSpPr txBox="1">
            <a:spLocks noGrp="1"/>
          </p:cNvSpPr>
          <p:nvPr>
            <p:ph type="body" idx="1"/>
          </p:nvPr>
        </p:nvSpPr>
        <p:spPr>
          <a:xfrm>
            <a:off x="5588925" y="4342975"/>
            <a:ext cx="1057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高级RAG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2、BERT论文讲解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950000" y="4398975"/>
            <a:ext cx="1608600" cy="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BERT论文的大纲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925" y="290476"/>
            <a:ext cx="3095200" cy="41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51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摘要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716375"/>
            <a:ext cx="3262200" cy="1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1、双向语言表示（双向性）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2、只需添加一层输出即可微调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在11项NLP任务中，达到SOTA水平。</a:t>
            </a:r>
            <a:endParaRPr sz="1700"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799875" y="850075"/>
            <a:ext cx="3543900" cy="25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/>
              <a:t>基准测试提升：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600"/>
              <a:t>GLUE: 80.5% (+7.7%)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600"/>
              <a:t>MultiNLI: 86.7% (+4.6%)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600"/>
              <a:t>SQuAD v1.1: 93.2% (+1.5%)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600"/>
              <a:t>SQuAD v2.0: 83.1% (+5.1%)</a:t>
            </a: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45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介绍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370375"/>
            <a:ext cx="3300300" cy="31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1、NLP任务分类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00"/>
              <a:t>a.句子层面任务(sentence-level tasks)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建模句子之间的关系，如对句子情绪识别，两个句子之间的关系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b.词元层面任务(token-level tasks )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命名实体识别、QA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00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741500" y="1065575"/>
            <a:ext cx="4785300" cy="3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2、使用预训练模型在做特征表示的时候有两类策略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1)基于特征的：Elmo（RNN架构）对每一个下游任务，构造一个与之相关的神经网络，预训练的表示作为一个额外的特征，和输入一起输入进模型里面。希望特征已经有了比较好的表示，所以模型训练起来比较容易。【学到的特征+输入，得到很好的特征表达】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2)基于微调的：GPT，预训练模型放在下游任务上，只要改一点点就行了，模型预训练好的参数，在下游的数据上再进行微调一下。所有的权重根据新的数据进行微调。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3、提出BERT，BERT用来减轻之前提到的语言模型是单向的限制，用了带掩码的语言模型。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结论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使用无监督预训练很好，主要的贡献，将前人的结果，拓展到深的双向的架构上面，使得同样的预训练模型能处理大量的不一样的自然语言处理任务。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将ElMo【RNN】双向的想法和GPT使用Transformer合起来，就成为了BERT。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具体的改动：在做语言模型的时候不是预测未来，而是完形填空。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双向是一个非常有用的信息。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 相关工作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非监督基于特征的工作，词嵌入、ElMo、......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非监督基于微调的工作，GPT，之前之后的一些工作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在有标号的数据上做迁移学习，自然语言推理和机器翻译。在NLP，似乎这一块并不是非常地理想，原因：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1）和其他任务差别大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2）数据量远远不够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BERT和之后的一系列工作，证明了在NLP上面需要用没有标号的大量数据集训练成的模型，效果比在有标号的相对小一点的数据集上训练模型效果更好。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同样一个想法，现在也在慢慢被计算机视觉采用。在大量的没有标号的数据集上训练出的模型，也可能比Imagenet 100万数据集上训练的可能效果更好。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1151</Words>
  <Application>Microsoft Macintosh PowerPoint</Application>
  <PresentationFormat>On-screen Show (16:9)</PresentationFormat>
  <Paragraphs>215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Arial</vt:lpstr>
      <vt:lpstr>Simple Light</vt:lpstr>
      <vt:lpstr>BERT: Pre-training of Deep Bidirectional Transformers for Language Understanding</vt:lpstr>
      <vt:lpstr>Toc</vt:lpstr>
      <vt:lpstr>1、引言</vt:lpstr>
      <vt:lpstr>PowerPoint Presentation</vt:lpstr>
      <vt:lpstr>2、BERT论文讲解</vt:lpstr>
      <vt:lpstr>2.1 摘要</vt:lpstr>
      <vt:lpstr>2.2 介绍</vt:lpstr>
      <vt:lpstr>2.3 结论</vt:lpstr>
      <vt:lpstr>2.4 相关工作</vt:lpstr>
      <vt:lpstr>2.5 BERT</vt:lpstr>
      <vt:lpstr>PowerPoint Presentation</vt:lpstr>
      <vt:lpstr>预训练BERT</vt:lpstr>
      <vt:lpstr>PowerPoint Presentation</vt:lpstr>
      <vt:lpstr>PowerPoint Presentation</vt:lpstr>
      <vt:lpstr>PowerPoint Presentation</vt:lpstr>
      <vt:lpstr>PowerPoint Presentation</vt:lpstr>
      <vt:lpstr>对每个词元进入BERT的向量表示=词元本身的Embedding+在哪个句子的Embedding+位置的Embedding </vt:lpstr>
      <vt:lpstr>微调BERT</vt:lpstr>
      <vt:lpstr>BERT的预训练和微调</vt:lpstr>
      <vt:lpstr>PowerPoint Presentation</vt:lpstr>
      <vt:lpstr>PowerPoint Presentation</vt:lpstr>
      <vt:lpstr>2.6 实验</vt:lpstr>
      <vt:lpstr>GLUE测试效果</vt:lpstr>
      <vt:lpstr>SQuAD 1.1数据集测试效果</vt:lpstr>
      <vt:lpstr>SQuAD 2.0数据集测试效果</vt:lpstr>
      <vt:lpstr>SWAG数据集测试效果</vt:lpstr>
      <vt:lpstr>2.7 消融研究</vt:lpstr>
      <vt:lpstr>PowerPoint Presentation</vt:lpstr>
      <vt:lpstr>PowerPoint Presentation</vt:lpstr>
      <vt:lpstr>3、核心代码复现</vt:lpstr>
      <vt:lpstr>微调BERT模型，用于问答</vt:lpstr>
      <vt:lpstr>微调BERT模型，用于问答</vt:lpstr>
      <vt:lpstr>微调BERT模型，用于问答</vt:lpstr>
      <vt:lpstr>微调BERT模型，用于问答</vt:lpstr>
      <vt:lpstr>4、BERT的创新点、影响、应用</vt:lpstr>
      <vt:lpstr>PowerPoint Presentation</vt:lpstr>
      <vt:lpstr>PowerPoint Presentation</vt:lpstr>
      <vt:lpstr>5、BERT局限性</vt:lpstr>
      <vt:lpstr>6、BERT的后续发展</vt:lpstr>
      <vt:lpstr>PowerPoint Presentation</vt:lpstr>
      <vt:lpstr>7、思考题</vt:lpstr>
      <vt:lpstr>其余思考题</vt:lpstr>
      <vt:lpstr>8、总结与归纳</vt:lpstr>
      <vt:lpstr>BERT和智能问答方向结合的思考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Jiakai Gu</cp:lastModifiedBy>
  <cp:revision>2</cp:revision>
  <dcterms:modified xsi:type="dcterms:W3CDTF">2024-11-21T10:07:13Z</dcterms:modified>
</cp:coreProperties>
</file>